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8229600" cx="14630400"/>
  <p:notesSz cx="8229600" cy="14630400"/>
  <p:embeddedFontLst>
    <p:embeddedFont>
      <p:font typeface="Cabin"/>
      <p:regular r:id="rId17"/>
      <p:bold r:id="rId18"/>
      <p:italic r:id="rId19"/>
      <p:boldItalic r:id="rId20"/>
    </p:embeddedFont>
    <p:embeddedFont>
      <p:font typeface="Unbounde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ija2EKlcwlxs/CShGmJMBSVhVB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7143FAC-9D1D-458D-996A-C428B8E49B69}">
  <a:tblStyle styleId="{B7143FAC-9D1D-458D-996A-C428B8E49B69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F85199AC-5597-46A4-A39E-299B36EE0F87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bin-boldItalic.fntdata"/><Relationship Id="rId11" Type="http://schemas.openxmlformats.org/officeDocument/2006/relationships/slide" Target="slides/slide6.xml"/><Relationship Id="rId22" Type="http://schemas.openxmlformats.org/officeDocument/2006/relationships/font" Target="fonts/Unbounded-bold.fntdata"/><Relationship Id="rId10" Type="http://schemas.openxmlformats.org/officeDocument/2006/relationships/slide" Target="slides/slide5.xml"/><Relationship Id="rId21" Type="http://schemas.openxmlformats.org/officeDocument/2006/relationships/font" Target="fonts/Unbounde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abin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abin-italic.fntdata"/><Relationship Id="rId6" Type="http://schemas.openxmlformats.org/officeDocument/2006/relationships/slide" Target="slides/slide1.xml"/><Relationship Id="rId18" Type="http://schemas.openxmlformats.org/officeDocument/2006/relationships/font" Target="fonts/Cabin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7" name="Google Shape;227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" name="Google Shape;13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9" name="Google Shape;49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" name="Google Shape;17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" name="Google Shape;21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5" name="Google Shape;25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9" name="Google Shape;29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3" name="Google Shape;33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7" name="Google Shape;37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1" name="Google Shape;41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5" name="Google Shape;45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14.jpg"/><Relationship Id="rId5" Type="http://schemas.openxmlformats.org/officeDocument/2006/relationships/image" Target="../media/image18.jpg"/><Relationship Id="rId6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/>
          <p:nvPr/>
        </p:nvSpPr>
        <p:spPr>
          <a:xfrm>
            <a:off x="440956" y="395786"/>
            <a:ext cx="7415927" cy="4685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0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300"/>
              <a:buFont typeface="Unbounded"/>
              <a:buNone/>
            </a:pPr>
            <a:r>
              <a:rPr b="0" i="0" lang="en-US" sz="63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Nyay: Revolutionizing Legal Practice With AI</a:t>
            </a:r>
            <a:endParaRPr b="0" i="0" sz="63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57" name="Google Shape;57;p1"/>
          <p:cNvSpPr/>
          <p:nvPr/>
        </p:nvSpPr>
        <p:spPr>
          <a:xfrm>
            <a:off x="259308" y="5438472"/>
            <a:ext cx="7155656" cy="25318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Cabin"/>
              <a:buNone/>
            </a:pPr>
            <a:r>
              <a:rPr b="0" i="0" lang="en-US" sz="19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The Future of Legal Practice, Now. Nyay is an AI-driven legal platform that leverages custom large language models to streamline and automate legal processes for law firms and individual attorneys.</a:t>
            </a:r>
            <a:endParaRPr b="0" i="0" sz="19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pic>
        <p:nvPicPr>
          <p:cNvPr id="58" name="Google Shape;5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34066" y="0"/>
            <a:ext cx="6496334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0"/>
          <p:cNvSpPr/>
          <p:nvPr/>
        </p:nvSpPr>
        <p:spPr>
          <a:xfrm>
            <a:off x="122830" y="36076"/>
            <a:ext cx="8271629" cy="473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nbounded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Fund Required 4.5 Crore For 5% Equity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0" name="Google Shape;23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18972" y="36076"/>
            <a:ext cx="5711428" cy="81935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31" name="Google Shape;231;p10"/>
          <p:cNvGraphicFramePr/>
          <p:nvPr/>
        </p:nvGraphicFramePr>
        <p:xfrm>
          <a:off x="122830" y="55955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{F85199AC-5597-46A4-A39E-299B36EE0F87}</a:tableStyleId>
              </a:tblPr>
              <a:tblGrid>
                <a:gridCol w="2374700"/>
                <a:gridCol w="4585650"/>
                <a:gridCol w="1731625"/>
              </a:tblGrid>
              <a:tr h="447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Budget Category</a:t>
                      </a:r>
                      <a:endParaRPr/>
                    </a:p>
                  </a:txBody>
                  <a:tcPr marT="4350" marB="0" marR="4350" marL="4350" anchor="ctr" anchorCtr="1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Details</a:t>
                      </a:r>
                      <a:endParaRPr/>
                    </a:p>
                  </a:txBody>
                  <a:tcPr marT="4350" marB="0" marR="4350" marL="4350" anchor="ctr" anchorCtr="1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Allocation</a:t>
                      </a:r>
                      <a:endParaRPr/>
                    </a:p>
                  </a:txBody>
                  <a:tcPr marT="4350" marB="0" marR="4350" marL="4350" anchor="ctr" anchorCtr="1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70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Product Development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Enhance AI for document drafting, judgment analysis, storage automation, and develop the library module.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₹1.5cr (33%)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</a:tr>
              <a:tr h="1937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Marketing and Customer Acquisition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Digital Marketing: SEO, Google Ads, LinkedIn campaigns. Content Marketing: Webinars, educational content. Partnerships: Collaborate with bar associations. Influencer &amp; PR Campaigns: Work with legal influencers and publications. Hire sales team to engage law firms and individual lawyers.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₹1cr(22%)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</a:tr>
              <a:tr h="70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Sales Team and support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Build customer support for onboarding and troubleshooting. Offer training programs.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₹75 Lakhs(17%)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</a:tr>
              <a:tr h="968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Infrastructure and Operations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Cloud &amp; Hosting Costs: Secure, scalable infrastructure. Data Security: Implement top-tier encryption and protection. Ongoing server maintenance and updates.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₹50 lakh (11%)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</a:tr>
              <a:tr h="1232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Legal &amp; Compliance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</a:b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Ensure compliance with industry regulations, data protection laws, and provide legal advice for contracts, agreements, and IP protection.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25 lakh (5%)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</a:tr>
              <a:tr h="1056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Research &amp; Development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R&amp;D for AI advancements to improve judgment analysis and document drafting, and integrate new legal tech features based on market demand.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b="0" i="0" lang="en-US" sz="14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</a:br>
                      <a:r>
                        <a:rPr b="0" i="0" lang="en-US" sz="14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₹25 lakh (5%)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</a:tr>
              <a:tr h="528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Miscellaneous &amp; Contingencies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Funds for unforeseen expenses, emergency cash flow, or market changes.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lt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25 lakh (5%)</a:t>
                      </a:r>
                      <a:endParaRPr/>
                    </a:p>
                  </a:txBody>
                  <a:tcPr marT="4350" marB="0" marR="4350" marL="435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4E7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0" y="798608"/>
            <a:ext cx="10058400" cy="608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2213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"/>
          <p:cNvSpPr/>
          <p:nvPr/>
        </p:nvSpPr>
        <p:spPr>
          <a:xfrm>
            <a:off x="968693" y="3775710"/>
            <a:ext cx="12523232" cy="6640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50"/>
              <a:buFont typeface="Unbounded"/>
              <a:buNone/>
            </a:pPr>
            <a:r>
              <a:rPr b="0" i="0" lang="en-US" sz="41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The Problem: Inefficient Legal Practices</a:t>
            </a:r>
            <a:endParaRPr b="0" i="0" sz="41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968693" y="5032296"/>
            <a:ext cx="507921" cy="507921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1147524" y="5126831"/>
            <a:ext cx="150138" cy="318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500"/>
              <a:buFont typeface="Unbounded"/>
              <a:buNone/>
            </a:pPr>
            <a:r>
              <a:rPr b="0" i="0" lang="en-US" sz="2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1</a:t>
            </a:r>
            <a:endParaRPr b="0" i="0" sz="2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1702356" y="5032296"/>
            <a:ext cx="2669738" cy="3319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Time-Consuming</a:t>
            </a:r>
            <a:endParaRPr b="0" i="0" sz="20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69" name="Google Shape;69;p2"/>
          <p:cNvSpPr/>
          <p:nvPr/>
        </p:nvSpPr>
        <p:spPr>
          <a:xfrm>
            <a:off x="1702356" y="5499616"/>
            <a:ext cx="3346847" cy="1444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Lawyers spend countless hours manually drafting documents, reviewing judgments, and managing paperwork.</a:t>
            </a:r>
            <a:endParaRPr b="0" i="0" sz="17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5274945" y="5032296"/>
            <a:ext cx="507921" cy="507921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5403175" y="5126831"/>
            <a:ext cx="251460" cy="318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500"/>
              <a:buFont typeface="Unbounded"/>
              <a:buNone/>
            </a:pPr>
            <a:r>
              <a:rPr b="0" i="0" lang="en-US" sz="2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2</a:t>
            </a:r>
            <a:endParaRPr b="0" i="0" sz="2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72" name="Google Shape;72;p2"/>
          <p:cNvSpPr/>
          <p:nvPr/>
        </p:nvSpPr>
        <p:spPr>
          <a:xfrm>
            <a:off x="6008608" y="5032296"/>
            <a:ext cx="3010138" cy="3319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Outdated Systems</a:t>
            </a:r>
            <a:endParaRPr b="0" i="0" sz="20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6008608" y="5499616"/>
            <a:ext cx="3346847" cy="1444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Traditional document storage solutions are inefficient, making it difficult to retrieve historical legal data.</a:t>
            </a:r>
            <a:endParaRPr b="0" i="0" sz="17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74" name="Google Shape;74;p2"/>
          <p:cNvSpPr/>
          <p:nvPr/>
        </p:nvSpPr>
        <p:spPr>
          <a:xfrm>
            <a:off x="9581198" y="5032296"/>
            <a:ext cx="507921" cy="507921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75" name="Google Shape;75;p2"/>
          <p:cNvSpPr/>
          <p:nvPr/>
        </p:nvSpPr>
        <p:spPr>
          <a:xfrm>
            <a:off x="9707047" y="5126831"/>
            <a:ext cx="256223" cy="318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500"/>
              <a:buFont typeface="Unbounded"/>
              <a:buNone/>
            </a:pPr>
            <a:r>
              <a:rPr b="0" i="0" lang="en-US" sz="2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3</a:t>
            </a:r>
            <a:endParaRPr b="0" i="0" sz="2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76" name="Google Shape;76;p2"/>
          <p:cNvSpPr/>
          <p:nvPr/>
        </p:nvSpPr>
        <p:spPr>
          <a:xfrm>
            <a:off x="10314861" y="5032296"/>
            <a:ext cx="3346847" cy="6638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Slow Decision-Making</a:t>
            </a:r>
            <a:endParaRPr b="0" i="0" sz="20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77" name="Google Shape;77;p2"/>
          <p:cNvSpPr/>
          <p:nvPr/>
        </p:nvSpPr>
        <p:spPr>
          <a:xfrm>
            <a:off x="10314861" y="5831562"/>
            <a:ext cx="3346847" cy="1444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Reviewing lengthy judgments takes hours, delaying legal strategies and impeding swift and accurate advice for clients.</a:t>
            </a:r>
            <a:endParaRPr b="0" i="0" sz="17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3" name="Google Shape;8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/>
          <p:nvPr/>
        </p:nvSpPr>
        <p:spPr>
          <a:xfrm>
            <a:off x="784860" y="617101"/>
            <a:ext cx="7574280" cy="13192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9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50"/>
              <a:buFont typeface="Unbounded"/>
              <a:buNone/>
            </a:pPr>
            <a:r>
              <a:rPr b="0" i="0" lang="en-US" sz="41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Nyay: The AI-Powered Solution</a:t>
            </a:r>
            <a:endParaRPr b="0" i="0" sz="41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784860" y="2272665"/>
            <a:ext cx="7574280" cy="1630442"/>
          </a:xfrm>
          <a:prstGeom prst="roundRect">
            <a:avLst>
              <a:gd fmla="val 2063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1009055" y="2496860"/>
            <a:ext cx="3031808" cy="3298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Case Management</a:t>
            </a:r>
            <a:endParaRPr b="0" i="0" sz="20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87" name="Google Shape;87;p3"/>
          <p:cNvSpPr/>
          <p:nvPr/>
        </p:nvSpPr>
        <p:spPr>
          <a:xfrm>
            <a:off x="1009055" y="2961203"/>
            <a:ext cx="7125891" cy="7177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6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Store case files and related documents securely for up to 20 years, ensuring easy retrieval and access.</a:t>
            </a:r>
            <a:endParaRPr b="0" i="0" sz="16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88" name="Google Shape;88;p3"/>
          <p:cNvSpPr/>
          <p:nvPr/>
        </p:nvSpPr>
        <p:spPr>
          <a:xfrm>
            <a:off x="784860" y="4127302"/>
            <a:ext cx="7574280" cy="1630442"/>
          </a:xfrm>
          <a:prstGeom prst="roundRect">
            <a:avLst>
              <a:gd fmla="val 2063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1009055" y="4351496"/>
            <a:ext cx="3203972" cy="3298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AI-Powered Drafting</a:t>
            </a:r>
            <a:endParaRPr b="0" i="0" sz="20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90" name="Google Shape;90;p3"/>
          <p:cNvSpPr/>
          <p:nvPr/>
        </p:nvSpPr>
        <p:spPr>
          <a:xfrm>
            <a:off x="1009055" y="4815840"/>
            <a:ext cx="7125891" cy="7177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6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Generate case drafts, counter-petitions, or WRIT petitions in seconds with high accuracy and consistency.</a:t>
            </a:r>
            <a:endParaRPr b="0" i="0" sz="16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91" name="Google Shape;91;p3"/>
          <p:cNvSpPr/>
          <p:nvPr/>
        </p:nvSpPr>
        <p:spPr>
          <a:xfrm>
            <a:off x="784860" y="5981938"/>
            <a:ext cx="7574280" cy="1630442"/>
          </a:xfrm>
          <a:prstGeom prst="roundRect">
            <a:avLst>
              <a:gd fmla="val 2063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92" name="Google Shape;92;p3"/>
          <p:cNvSpPr/>
          <p:nvPr/>
        </p:nvSpPr>
        <p:spPr>
          <a:xfrm>
            <a:off x="1009055" y="6206133"/>
            <a:ext cx="3087767" cy="3298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Judgment Analyzer</a:t>
            </a:r>
            <a:endParaRPr b="0" i="0" sz="20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93" name="Google Shape;93;p3"/>
          <p:cNvSpPr/>
          <p:nvPr/>
        </p:nvSpPr>
        <p:spPr>
          <a:xfrm>
            <a:off x="1009055" y="6670477"/>
            <a:ext cx="7125891" cy="7177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6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AI scans lengthy judgments, providing concise summaries in minutes, revealing key points and actionable insights.</a:t>
            </a:r>
            <a:endParaRPr b="0" i="0" sz="16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pic>
        <p:nvPicPr>
          <p:cNvPr descr="A person in a suit sitting at a table with a scale of balance" id="94" name="Google Shape;9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"/>
          <p:cNvSpPr/>
          <p:nvPr/>
        </p:nvSpPr>
        <p:spPr>
          <a:xfrm>
            <a:off x="409134" y="188358"/>
            <a:ext cx="12692896" cy="1452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50"/>
              <a:buFont typeface="Unbounded"/>
              <a:buNone/>
            </a:pPr>
            <a:r>
              <a:rPr b="0" i="0" lang="en-US" sz="45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Product Features: Streamlining Legal Workflows</a:t>
            </a:r>
            <a:endParaRPr b="0" i="0" sz="45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893150" y="3638605"/>
            <a:ext cx="2721531" cy="3631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nbounded"/>
              <a:buNone/>
            </a:pPr>
            <a:r>
              <a:rPr b="0" i="0" lang="en-US" sz="22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AI Drafting Tool</a:t>
            </a:r>
            <a:endParaRPr b="0" i="0" sz="22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02" name="Google Shape;102;p4"/>
          <p:cNvSpPr/>
          <p:nvPr/>
        </p:nvSpPr>
        <p:spPr>
          <a:xfrm>
            <a:off x="946070" y="4339708"/>
            <a:ext cx="2721531" cy="31256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Draft legal documents with high accuracy and speed, saving valuable time and ensuring consistency.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4277440" y="3526750"/>
            <a:ext cx="2721531" cy="726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nbounded"/>
              <a:buNone/>
            </a:pPr>
            <a:r>
              <a:rPr b="0" i="0" lang="en-US" sz="22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Judgment Analyzer</a:t>
            </a:r>
            <a:endParaRPr b="0" i="0" sz="22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4300061" y="4339708"/>
            <a:ext cx="2721531" cy="38898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Using </a:t>
            </a:r>
            <a:r>
              <a:rPr b="1" i="0" lang="en-US" sz="1500" u="none" cap="none" strike="noStrike">
                <a:solidFill>
                  <a:schemeClr val="accent2"/>
                </a:solidFill>
                <a:latin typeface="Unbounded"/>
                <a:ea typeface="Unbounded"/>
                <a:cs typeface="Unbounded"/>
                <a:sym typeface="Unbounded"/>
              </a:rPr>
              <a:t>custom large language models</a:t>
            </a:r>
            <a:r>
              <a:rPr b="1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 </a:t>
            </a: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to summarize intricate legal judgments, highlight key points, and provide actionable insights for lawyers to facilitate case discussions.</a:t>
            </a:r>
            <a:endParaRPr b="0" i="0" sz="1500" u="none" cap="none" strike="noStrike">
              <a:solidFill>
                <a:srgbClr val="CAD6DE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7631430" y="3366611"/>
            <a:ext cx="2721531" cy="726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nbounded"/>
              <a:buNone/>
            </a:pPr>
            <a:r>
              <a:rPr b="0" i="0" lang="en-US" sz="22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Document Storage</a:t>
            </a:r>
            <a:endParaRPr b="0" i="0" sz="22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06" name="Google Shape;106;p4"/>
          <p:cNvSpPr/>
          <p:nvPr/>
        </p:nvSpPr>
        <p:spPr>
          <a:xfrm>
            <a:off x="7631430" y="4339708"/>
            <a:ext cx="2721531" cy="29754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Store cases and legal files digitally for up to 20 years with advanced search capabilities, ensuring secure access to vital information.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07" name="Google Shape;107;p4"/>
          <p:cNvSpPr/>
          <p:nvPr/>
        </p:nvSpPr>
        <p:spPr>
          <a:xfrm>
            <a:off x="10962799" y="3366611"/>
            <a:ext cx="2721531" cy="726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nbounded"/>
              <a:buNone/>
            </a:pPr>
            <a:r>
              <a:rPr b="0" i="0" lang="en-US" sz="22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Case Management</a:t>
            </a:r>
            <a:endParaRPr b="0" i="0" sz="22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08" name="Google Shape;108;p4"/>
          <p:cNvSpPr/>
          <p:nvPr/>
        </p:nvSpPr>
        <p:spPr>
          <a:xfrm>
            <a:off x="10962799" y="4339709"/>
            <a:ext cx="2721531" cy="2762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Organize, retrieve, and work on ongoing and past cases efficiently, streamlining case management processes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cxnSp>
        <p:nvCxnSpPr>
          <p:cNvPr id="109" name="Google Shape;109;p4"/>
          <p:cNvCxnSpPr/>
          <p:nvPr/>
        </p:nvCxnSpPr>
        <p:spPr>
          <a:xfrm>
            <a:off x="3995142" y="3729751"/>
            <a:ext cx="0" cy="4322428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" name="Google Shape;110;p4"/>
          <p:cNvCxnSpPr/>
          <p:nvPr/>
        </p:nvCxnSpPr>
        <p:spPr>
          <a:xfrm>
            <a:off x="7051162" y="3439577"/>
            <a:ext cx="0" cy="4562738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" name="Google Shape;111;p4"/>
          <p:cNvCxnSpPr/>
          <p:nvPr/>
        </p:nvCxnSpPr>
        <p:spPr>
          <a:xfrm>
            <a:off x="10533616" y="3366611"/>
            <a:ext cx="0" cy="4562738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2" name="Google Shape;11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0974" y="2361063"/>
            <a:ext cx="1885621" cy="10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77439" y="2361063"/>
            <a:ext cx="2068767" cy="10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31430" y="2347895"/>
            <a:ext cx="1885622" cy="10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961041" y="2223054"/>
            <a:ext cx="1726055" cy="1130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/>
          <p:nvPr/>
        </p:nvSpPr>
        <p:spPr>
          <a:xfrm>
            <a:off x="379538" y="395584"/>
            <a:ext cx="7587377" cy="19620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0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Unbounded"/>
              <a:buNone/>
            </a:pPr>
            <a:r>
              <a:rPr b="0" i="0" lang="en-US" sz="41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Market Opportunity: A Booming Legal Tech Landscape</a:t>
            </a:r>
            <a:endParaRPr b="0" i="0" sz="4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778312" y="3157418"/>
            <a:ext cx="500301" cy="500301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954524" y="3250525"/>
            <a:ext cx="147876" cy="313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450"/>
              <a:buFont typeface="Unbounded"/>
              <a:buNone/>
            </a:pPr>
            <a:r>
              <a:rPr b="0" i="0" lang="en-US" sz="24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1</a:t>
            </a:r>
            <a:endParaRPr b="0" i="0" sz="2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5"/>
          <p:cNvSpPr/>
          <p:nvPr/>
        </p:nvSpPr>
        <p:spPr>
          <a:xfrm>
            <a:off x="1500902" y="3157418"/>
            <a:ext cx="2721531" cy="3269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Growing Demand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5"/>
          <p:cNvSpPr/>
          <p:nvPr/>
        </p:nvSpPr>
        <p:spPr>
          <a:xfrm>
            <a:off x="1500903" y="3617713"/>
            <a:ext cx="5609582" cy="950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India has over 1.3 crore lawyers with an increasing need for digital transformation in the legal sector.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/>
          <p:nvPr/>
        </p:nvSpPr>
        <p:spPr>
          <a:xfrm>
            <a:off x="778312" y="4801672"/>
            <a:ext cx="500301" cy="500301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5"/>
          <p:cNvSpPr/>
          <p:nvPr/>
        </p:nvSpPr>
        <p:spPr>
          <a:xfrm>
            <a:off x="904637" y="4894778"/>
            <a:ext cx="247650" cy="313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450"/>
              <a:buFont typeface="Unbounded"/>
              <a:buNone/>
            </a:pPr>
            <a:r>
              <a:rPr b="0" i="0" lang="en-US" sz="24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2</a:t>
            </a:r>
            <a:endParaRPr b="0" i="0" sz="2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5"/>
          <p:cNvSpPr/>
          <p:nvPr/>
        </p:nvSpPr>
        <p:spPr>
          <a:xfrm>
            <a:off x="1500902" y="4801672"/>
            <a:ext cx="3968472" cy="3269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Targeting A Large Market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1500901" y="5478305"/>
            <a:ext cx="6864787" cy="7115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Nyay aims to capture 10 lakh lawyers within the next 5 years, representing a significant market opportunity.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/>
          <p:nvPr/>
        </p:nvSpPr>
        <p:spPr>
          <a:xfrm>
            <a:off x="778312" y="6445925"/>
            <a:ext cx="500301" cy="500301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5"/>
          <p:cNvSpPr/>
          <p:nvPr/>
        </p:nvSpPr>
        <p:spPr>
          <a:xfrm>
            <a:off x="902256" y="6539032"/>
            <a:ext cx="252413" cy="313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450"/>
              <a:buFont typeface="Unbounded"/>
              <a:buNone/>
            </a:pPr>
            <a:r>
              <a:rPr b="0" i="0" lang="en-US" sz="24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3</a:t>
            </a:r>
            <a:endParaRPr b="0" i="0" sz="2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5"/>
          <p:cNvSpPr/>
          <p:nvPr/>
        </p:nvSpPr>
        <p:spPr>
          <a:xfrm>
            <a:off x="1500902" y="6445925"/>
            <a:ext cx="2616279" cy="3269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050"/>
              <a:buFont typeface="Unbounded"/>
              <a:buNone/>
            </a:pPr>
            <a:r>
              <a:rPr b="0" i="0" lang="en-US" sz="20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Global Trend</a:t>
            </a:r>
            <a:endParaRPr b="0" i="0" sz="2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5"/>
          <p:cNvSpPr/>
          <p:nvPr/>
        </p:nvSpPr>
        <p:spPr>
          <a:xfrm>
            <a:off x="1500902" y="6906220"/>
            <a:ext cx="6864787" cy="7115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Global market trends indicate increasing adoption of AI in legal technology, creating a favorable environment for Nyay's growth.</a:t>
            </a:r>
            <a:endParaRPr b="0" i="0" sz="17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9917" y="-8864"/>
            <a:ext cx="7110483" cy="8238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"/>
          <p:cNvSpPr/>
          <p:nvPr/>
        </p:nvSpPr>
        <p:spPr>
          <a:xfrm>
            <a:off x="6263878" y="311767"/>
            <a:ext cx="7604284" cy="101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50"/>
              <a:buFont typeface="Unbounded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Revenue Model: Subscription-Based Pricing</a:t>
            </a:r>
            <a:endParaRPr b="0" i="0" sz="36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41" name="Google Shape;141;p6"/>
          <p:cNvSpPr/>
          <p:nvPr/>
        </p:nvSpPr>
        <p:spPr>
          <a:xfrm>
            <a:off x="6256258" y="2960965"/>
            <a:ext cx="7604284" cy="4578191"/>
          </a:xfrm>
          <a:prstGeom prst="roundRect">
            <a:avLst>
              <a:gd fmla="val 721" name="adj"/>
            </a:avLst>
          </a:prstGeom>
          <a:noFill/>
          <a:ln cap="flat" cmpd="sng" w="9525">
            <a:solidFill>
              <a:srgbClr val="FFFFFF">
                <a:alpha val="23529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42" name="Google Shape;142;p6"/>
          <p:cNvSpPr/>
          <p:nvPr/>
        </p:nvSpPr>
        <p:spPr>
          <a:xfrm>
            <a:off x="6263878" y="2968585"/>
            <a:ext cx="7588210" cy="631031"/>
          </a:xfrm>
          <a:prstGeom prst="rect">
            <a:avLst/>
          </a:prstGeom>
          <a:solidFill>
            <a:srgbClr val="FFFFFF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43" name="Google Shape;143;p6"/>
          <p:cNvSpPr/>
          <p:nvPr/>
        </p:nvSpPr>
        <p:spPr>
          <a:xfrm>
            <a:off x="6484620" y="3108127"/>
            <a:ext cx="208549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Plan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44" name="Google Shape;144;p6"/>
          <p:cNvSpPr/>
          <p:nvPr/>
        </p:nvSpPr>
        <p:spPr>
          <a:xfrm>
            <a:off x="9017556" y="3108127"/>
            <a:ext cx="208168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Features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45" name="Google Shape;145;p6"/>
          <p:cNvSpPr/>
          <p:nvPr/>
        </p:nvSpPr>
        <p:spPr>
          <a:xfrm>
            <a:off x="11546681" y="3108127"/>
            <a:ext cx="208549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Target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46" name="Google Shape;146;p6"/>
          <p:cNvSpPr/>
          <p:nvPr/>
        </p:nvSpPr>
        <p:spPr>
          <a:xfrm>
            <a:off x="6263878" y="3599617"/>
            <a:ext cx="7588210" cy="982980"/>
          </a:xfrm>
          <a:prstGeom prst="rect">
            <a:avLst/>
          </a:prstGeom>
          <a:solidFill>
            <a:srgbClr val="000000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47" name="Google Shape;147;p6"/>
          <p:cNvSpPr/>
          <p:nvPr/>
        </p:nvSpPr>
        <p:spPr>
          <a:xfrm>
            <a:off x="6484620" y="3739158"/>
            <a:ext cx="208549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Basic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48" name="Google Shape;148;p6"/>
          <p:cNvSpPr/>
          <p:nvPr/>
        </p:nvSpPr>
        <p:spPr>
          <a:xfrm>
            <a:off x="9017556" y="3739158"/>
            <a:ext cx="2081689" cy="703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Case storage, document drafting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49" name="Google Shape;149;p6"/>
          <p:cNvSpPr/>
          <p:nvPr/>
        </p:nvSpPr>
        <p:spPr>
          <a:xfrm>
            <a:off x="11546681" y="3739158"/>
            <a:ext cx="2085499" cy="703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Individual lawyers, small firms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50" name="Google Shape;150;p6"/>
          <p:cNvSpPr/>
          <p:nvPr/>
        </p:nvSpPr>
        <p:spPr>
          <a:xfrm>
            <a:off x="6263878" y="4582597"/>
            <a:ext cx="7588210" cy="1334929"/>
          </a:xfrm>
          <a:prstGeom prst="rect">
            <a:avLst/>
          </a:prstGeom>
          <a:solidFill>
            <a:srgbClr val="FFFFFF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51" name="Google Shape;151;p6"/>
          <p:cNvSpPr/>
          <p:nvPr/>
        </p:nvSpPr>
        <p:spPr>
          <a:xfrm>
            <a:off x="6484620" y="4722138"/>
            <a:ext cx="208549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AI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52" name="Google Shape;152;p6"/>
          <p:cNvSpPr/>
          <p:nvPr/>
        </p:nvSpPr>
        <p:spPr>
          <a:xfrm>
            <a:off x="9017556" y="4722138"/>
            <a:ext cx="2081689" cy="1055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Judgment Analyzer, document automation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53" name="Google Shape;153;p6"/>
          <p:cNvSpPr/>
          <p:nvPr/>
        </p:nvSpPr>
        <p:spPr>
          <a:xfrm>
            <a:off x="11546681" y="4722138"/>
            <a:ext cx="208549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Mid-sized firms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54" name="Google Shape;154;p6"/>
          <p:cNvSpPr/>
          <p:nvPr/>
        </p:nvSpPr>
        <p:spPr>
          <a:xfrm>
            <a:off x="6263878" y="5917525"/>
            <a:ext cx="7588210" cy="982980"/>
          </a:xfrm>
          <a:prstGeom prst="rect">
            <a:avLst/>
          </a:prstGeom>
          <a:solidFill>
            <a:srgbClr val="000000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55" name="Google Shape;155;p6"/>
          <p:cNvSpPr/>
          <p:nvPr/>
        </p:nvSpPr>
        <p:spPr>
          <a:xfrm>
            <a:off x="6484620" y="6057067"/>
            <a:ext cx="208549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Pro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56" name="Google Shape;156;p6"/>
          <p:cNvSpPr/>
          <p:nvPr/>
        </p:nvSpPr>
        <p:spPr>
          <a:xfrm>
            <a:off x="9017556" y="6057067"/>
            <a:ext cx="2081689" cy="7038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Advanced features, extended support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57" name="Google Shape;157;p6"/>
          <p:cNvSpPr/>
          <p:nvPr/>
        </p:nvSpPr>
        <p:spPr>
          <a:xfrm>
            <a:off x="11546681" y="6057067"/>
            <a:ext cx="208549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Large law firms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58" name="Google Shape;158;p6"/>
          <p:cNvSpPr/>
          <p:nvPr/>
        </p:nvSpPr>
        <p:spPr>
          <a:xfrm>
            <a:off x="6263878" y="6900505"/>
            <a:ext cx="7588210" cy="631031"/>
          </a:xfrm>
          <a:prstGeom prst="rect">
            <a:avLst/>
          </a:prstGeom>
          <a:solidFill>
            <a:srgbClr val="FFFFFF">
              <a:alpha val="35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59" name="Google Shape;159;p6"/>
          <p:cNvSpPr/>
          <p:nvPr/>
        </p:nvSpPr>
        <p:spPr>
          <a:xfrm>
            <a:off x="6484620" y="7040047"/>
            <a:ext cx="208549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Enterprise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60" name="Google Shape;160;p6"/>
          <p:cNvSpPr/>
          <p:nvPr/>
        </p:nvSpPr>
        <p:spPr>
          <a:xfrm>
            <a:off x="9017556" y="7040047"/>
            <a:ext cx="208168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Custom solutions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61" name="Google Shape;161;p6"/>
          <p:cNvSpPr/>
          <p:nvPr/>
        </p:nvSpPr>
        <p:spPr>
          <a:xfrm>
            <a:off x="11546681" y="7040047"/>
            <a:ext cx="2085499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00"/>
              <a:buFont typeface="Cabin"/>
              <a:buNone/>
            </a:pPr>
            <a:r>
              <a:rPr b="0" i="0" lang="en-US" sz="15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Large law firms</a:t>
            </a:r>
            <a:endParaRPr b="0" i="0" sz="15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pic>
        <p:nvPicPr>
          <p:cNvPr id="162" name="Google Shape;16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0"/>
            <a:ext cx="604397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8" name="Google Shape;16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7"/>
          <p:cNvSpPr/>
          <p:nvPr/>
        </p:nvSpPr>
        <p:spPr>
          <a:xfrm>
            <a:off x="601266" y="862727"/>
            <a:ext cx="7941469" cy="10103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9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50"/>
              <a:buFont typeface="Unbounded"/>
              <a:buNone/>
            </a:pPr>
            <a:r>
              <a:rPr b="0" i="0" lang="en-US" sz="31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Go-To-Market Strategy: Reaching The Legal Community</a:t>
            </a:r>
            <a:endParaRPr b="0" i="0" sz="31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70" name="Google Shape;170;p7"/>
          <p:cNvSpPr/>
          <p:nvPr/>
        </p:nvSpPr>
        <p:spPr>
          <a:xfrm>
            <a:off x="847487" y="2130743"/>
            <a:ext cx="22860" cy="5236012"/>
          </a:xfrm>
          <a:prstGeom prst="roundRect">
            <a:avLst>
              <a:gd fmla="val 112736" name="adj"/>
            </a:avLst>
          </a:prstGeom>
          <a:solidFill>
            <a:srgbClr val="4960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71" name="Google Shape;171;p7"/>
          <p:cNvSpPr/>
          <p:nvPr/>
        </p:nvSpPr>
        <p:spPr>
          <a:xfrm>
            <a:off x="1029295" y="2505789"/>
            <a:ext cx="601266" cy="22860"/>
          </a:xfrm>
          <a:prstGeom prst="roundRect">
            <a:avLst>
              <a:gd fmla="val 112736" name="adj"/>
            </a:avLst>
          </a:prstGeom>
          <a:solidFill>
            <a:srgbClr val="4960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72" name="Google Shape;172;p7"/>
          <p:cNvSpPr/>
          <p:nvPr/>
        </p:nvSpPr>
        <p:spPr>
          <a:xfrm>
            <a:off x="665678" y="2323981"/>
            <a:ext cx="386477" cy="386477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73" name="Google Shape;173;p7"/>
          <p:cNvSpPr/>
          <p:nvPr/>
        </p:nvSpPr>
        <p:spPr>
          <a:xfrm>
            <a:off x="801767" y="2395895"/>
            <a:ext cx="114300" cy="242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Unbounded"/>
              <a:buNone/>
            </a:pPr>
            <a:r>
              <a:rPr b="0" i="0" lang="en-US" sz="19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1</a:t>
            </a:r>
            <a:endParaRPr b="0" i="0" sz="19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74" name="Google Shape;174;p7"/>
          <p:cNvSpPr/>
          <p:nvPr/>
        </p:nvSpPr>
        <p:spPr>
          <a:xfrm>
            <a:off x="1803797" y="2302550"/>
            <a:ext cx="2021205" cy="252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50"/>
              <a:buFont typeface="Unbounded"/>
              <a:buNone/>
            </a:pPr>
            <a:r>
              <a:rPr b="0" i="0" lang="en-US" sz="15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Phase 1</a:t>
            </a:r>
            <a:endParaRPr b="0" i="0" sz="15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75" name="Google Shape;175;p7"/>
          <p:cNvSpPr/>
          <p:nvPr/>
        </p:nvSpPr>
        <p:spPr>
          <a:xfrm>
            <a:off x="1803797" y="2658189"/>
            <a:ext cx="6738937" cy="5495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Cabin"/>
              <a:buNone/>
            </a:pPr>
            <a:r>
              <a:rPr b="0" i="0" lang="en-US" sz="13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Target independent lawyers and small law firms through direct marketing and partnerships with legal associations.</a:t>
            </a:r>
            <a:endParaRPr b="0" i="0" sz="13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76" name="Google Shape;176;p7"/>
          <p:cNvSpPr/>
          <p:nvPr/>
        </p:nvSpPr>
        <p:spPr>
          <a:xfrm>
            <a:off x="1029295" y="3926443"/>
            <a:ext cx="601266" cy="22860"/>
          </a:xfrm>
          <a:prstGeom prst="roundRect">
            <a:avLst>
              <a:gd fmla="val 112736" name="adj"/>
            </a:avLst>
          </a:prstGeom>
          <a:solidFill>
            <a:srgbClr val="4960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77" name="Google Shape;177;p7"/>
          <p:cNvSpPr/>
          <p:nvPr/>
        </p:nvSpPr>
        <p:spPr>
          <a:xfrm>
            <a:off x="665678" y="3744635"/>
            <a:ext cx="386477" cy="386477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78" name="Google Shape;178;p7"/>
          <p:cNvSpPr/>
          <p:nvPr/>
        </p:nvSpPr>
        <p:spPr>
          <a:xfrm>
            <a:off x="763191" y="3816548"/>
            <a:ext cx="191453" cy="242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Unbounded"/>
              <a:buNone/>
            </a:pPr>
            <a:r>
              <a:rPr b="0" i="0" lang="en-US" sz="19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2</a:t>
            </a:r>
            <a:endParaRPr b="0" i="0" sz="19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79" name="Google Shape;179;p7"/>
          <p:cNvSpPr/>
          <p:nvPr/>
        </p:nvSpPr>
        <p:spPr>
          <a:xfrm>
            <a:off x="1803797" y="3723203"/>
            <a:ext cx="2021205" cy="252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50"/>
              <a:buFont typeface="Unbounded"/>
              <a:buNone/>
            </a:pPr>
            <a:r>
              <a:rPr b="0" i="0" lang="en-US" sz="15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Phase 2</a:t>
            </a:r>
            <a:endParaRPr b="0" i="0" sz="15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0" name="Google Shape;180;p7"/>
          <p:cNvSpPr/>
          <p:nvPr/>
        </p:nvSpPr>
        <p:spPr>
          <a:xfrm>
            <a:off x="1803797" y="4078843"/>
            <a:ext cx="6738937" cy="5495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Cabin"/>
              <a:buNone/>
            </a:pPr>
            <a:r>
              <a:rPr b="0" i="0" lang="en-US" sz="13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Expand to mid and large-sized law firms, offering enterprise solutions and customized services.</a:t>
            </a:r>
            <a:endParaRPr b="0" i="0" sz="13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1" name="Google Shape;181;p7"/>
          <p:cNvSpPr/>
          <p:nvPr/>
        </p:nvSpPr>
        <p:spPr>
          <a:xfrm>
            <a:off x="1029295" y="5347097"/>
            <a:ext cx="601266" cy="22860"/>
          </a:xfrm>
          <a:prstGeom prst="roundRect">
            <a:avLst>
              <a:gd fmla="val 112736" name="adj"/>
            </a:avLst>
          </a:prstGeom>
          <a:solidFill>
            <a:srgbClr val="4960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2" name="Google Shape;182;p7"/>
          <p:cNvSpPr/>
          <p:nvPr/>
        </p:nvSpPr>
        <p:spPr>
          <a:xfrm>
            <a:off x="665678" y="5165288"/>
            <a:ext cx="386477" cy="386477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3" name="Google Shape;183;p7"/>
          <p:cNvSpPr/>
          <p:nvPr/>
        </p:nvSpPr>
        <p:spPr>
          <a:xfrm>
            <a:off x="761405" y="5237202"/>
            <a:ext cx="195024" cy="242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Unbounded"/>
              <a:buNone/>
            </a:pPr>
            <a:r>
              <a:rPr b="0" i="0" lang="en-US" sz="19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3</a:t>
            </a:r>
            <a:endParaRPr b="0" i="0" sz="19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4" name="Google Shape;184;p7"/>
          <p:cNvSpPr/>
          <p:nvPr/>
        </p:nvSpPr>
        <p:spPr>
          <a:xfrm>
            <a:off x="1803797" y="5143857"/>
            <a:ext cx="2021205" cy="252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50"/>
              <a:buFont typeface="Unbounded"/>
              <a:buNone/>
            </a:pPr>
            <a:r>
              <a:rPr b="0" i="0" lang="en-US" sz="15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Partnerships</a:t>
            </a:r>
            <a:endParaRPr b="0" i="0" sz="15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5" name="Google Shape;185;p7"/>
          <p:cNvSpPr/>
          <p:nvPr/>
        </p:nvSpPr>
        <p:spPr>
          <a:xfrm>
            <a:off x="1803797" y="5499497"/>
            <a:ext cx="6738937" cy="2747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Cabin"/>
              <a:buNone/>
            </a:pPr>
            <a:r>
              <a:rPr b="0" i="0" lang="en-US" sz="13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Collaborate with bar associations and legal tech influencers to boost visibility and credibility.</a:t>
            </a:r>
            <a:endParaRPr b="0" i="0" sz="13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6" name="Google Shape;186;p7"/>
          <p:cNvSpPr/>
          <p:nvPr/>
        </p:nvSpPr>
        <p:spPr>
          <a:xfrm>
            <a:off x="1029295" y="6492954"/>
            <a:ext cx="601266" cy="22860"/>
          </a:xfrm>
          <a:prstGeom prst="roundRect">
            <a:avLst>
              <a:gd fmla="val 112736" name="adj"/>
            </a:avLst>
          </a:prstGeom>
          <a:solidFill>
            <a:srgbClr val="4960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7" name="Google Shape;187;p7"/>
          <p:cNvSpPr/>
          <p:nvPr/>
        </p:nvSpPr>
        <p:spPr>
          <a:xfrm>
            <a:off x="665678" y="6311146"/>
            <a:ext cx="386477" cy="386477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8" name="Google Shape;188;p7"/>
          <p:cNvSpPr/>
          <p:nvPr/>
        </p:nvSpPr>
        <p:spPr>
          <a:xfrm>
            <a:off x="761524" y="6383060"/>
            <a:ext cx="194786" cy="242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Unbounded"/>
              <a:buNone/>
            </a:pPr>
            <a:r>
              <a:rPr b="0" i="0" lang="en-US" sz="19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4</a:t>
            </a:r>
            <a:endParaRPr b="0" i="0" sz="19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9" name="Google Shape;189;p7"/>
          <p:cNvSpPr/>
          <p:nvPr/>
        </p:nvSpPr>
        <p:spPr>
          <a:xfrm>
            <a:off x="1803797" y="6289715"/>
            <a:ext cx="2217777" cy="252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550"/>
              <a:buFont typeface="Unbounded"/>
              <a:buNone/>
            </a:pPr>
            <a:r>
              <a:rPr b="0" i="0" lang="en-US" sz="15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Digital Campaigns</a:t>
            </a:r>
            <a:endParaRPr b="0" i="0" sz="15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90" name="Google Shape;190;p7"/>
          <p:cNvSpPr/>
          <p:nvPr/>
        </p:nvSpPr>
        <p:spPr>
          <a:xfrm>
            <a:off x="1803797" y="6645354"/>
            <a:ext cx="6738937" cy="5495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50"/>
              <a:buFont typeface="Cabin"/>
              <a:buNone/>
            </a:pPr>
            <a:r>
              <a:rPr b="0" i="0" lang="en-US" sz="13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Leverage social media, legal blogs, and webinars to showcase Nyay's efficiency and value proposition.</a:t>
            </a:r>
            <a:endParaRPr b="0" i="0" sz="13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pic>
        <p:nvPicPr>
          <p:cNvPr descr="6 Go-To-Market (GTM) Strategy for a Successful Product Launch | by Gourav  Kalbalia | Medium" id="191" name="Google Shape;191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27031" y="0"/>
            <a:ext cx="5980509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"/>
          <p:cNvSpPr/>
          <p:nvPr/>
        </p:nvSpPr>
        <p:spPr>
          <a:xfrm>
            <a:off x="863739" y="3424324"/>
            <a:ext cx="12692896" cy="12353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50"/>
              <a:buFont typeface="Unbounded"/>
              <a:buNone/>
            </a:pPr>
            <a:r>
              <a:rPr b="0" i="0" lang="en-US" sz="385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Competitive Advantage: Transformative Legal Technology</a:t>
            </a:r>
            <a:endParaRPr b="0" i="0" sz="38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98" name="Google Shape;198;p8"/>
          <p:cNvSpPr/>
          <p:nvPr/>
        </p:nvSpPr>
        <p:spPr>
          <a:xfrm>
            <a:off x="968693" y="4990862"/>
            <a:ext cx="472559" cy="472559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99" name="Google Shape;199;p8"/>
          <p:cNvSpPr/>
          <p:nvPr/>
        </p:nvSpPr>
        <p:spPr>
          <a:xfrm>
            <a:off x="1135142" y="5078849"/>
            <a:ext cx="139660" cy="296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300"/>
              <a:buFont typeface="Unbounded"/>
              <a:buNone/>
            </a:pPr>
            <a:r>
              <a:rPr b="0" i="0" lang="en-US" sz="23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1</a:t>
            </a:r>
            <a:endParaRPr b="0" i="0" sz="23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0" name="Google Shape;200;p8"/>
          <p:cNvSpPr/>
          <p:nvPr/>
        </p:nvSpPr>
        <p:spPr>
          <a:xfrm>
            <a:off x="1651278" y="4990862"/>
            <a:ext cx="3514130" cy="3089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Unbounded"/>
              <a:buNone/>
            </a:pPr>
            <a:r>
              <a:rPr b="0" i="0" lang="en-US" sz="19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AI-Powered Automation</a:t>
            </a:r>
            <a:endParaRPr b="0" i="0" sz="19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1" name="Google Shape;201;p8"/>
          <p:cNvSpPr/>
          <p:nvPr/>
        </p:nvSpPr>
        <p:spPr>
          <a:xfrm>
            <a:off x="1651278" y="5425797"/>
            <a:ext cx="5558909" cy="671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650"/>
              <a:buFont typeface="Cabin"/>
              <a:buNone/>
            </a:pPr>
            <a:r>
              <a:rPr b="0" i="0" lang="en-US" sz="16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Instant drafting and judgment analysis, saving hours of manual work and maximizing efficiency.</a:t>
            </a:r>
            <a:endParaRPr b="0" i="0" sz="16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2" name="Google Shape;202;p8"/>
          <p:cNvSpPr/>
          <p:nvPr/>
        </p:nvSpPr>
        <p:spPr>
          <a:xfrm>
            <a:off x="7420213" y="4990862"/>
            <a:ext cx="472559" cy="472559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3" name="Google Shape;203;p8"/>
          <p:cNvSpPr/>
          <p:nvPr/>
        </p:nvSpPr>
        <p:spPr>
          <a:xfrm>
            <a:off x="7539514" y="5078849"/>
            <a:ext cx="233958" cy="296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300"/>
              <a:buFont typeface="Unbounded"/>
              <a:buNone/>
            </a:pPr>
            <a:r>
              <a:rPr b="0" i="0" lang="en-US" sz="23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2</a:t>
            </a:r>
            <a:endParaRPr b="0" i="0" sz="23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4" name="Google Shape;204;p8"/>
          <p:cNvSpPr/>
          <p:nvPr/>
        </p:nvSpPr>
        <p:spPr>
          <a:xfrm>
            <a:off x="8102798" y="4990862"/>
            <a:ext cx="3800713" cy="3089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Unbounded"/>
              <a:buNone/>
            </a:pPr>
            <a:r>
              <a:rPr b="0" i="0" lang="en-US" sz="19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Security And Accessibility</a:t>
            </a:r>
            <a:endParaRPr b="0" i="0" sz="19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5" name="Google Shape;205;p8"/>
          <p:cNvSpPr/>
          <p:nvPr/>
        </p:nvSpPr>
        <p:spPr>
          <a:xfrm>
            <a:off x="8102798" y="5425797"/>
            <a:ext cx="5558909" cy="671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650"/>
              <a:buFont typeface="Cabin"/>
              <a:buNone/>
            </a:pPr>
            <a:r>
              <a:rPr b="0" i="0" lang="en-US" sz="16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Seamless, secure access to cases and documents for up to 20 years, ensuring data integrity and reliability.</a:t>
            </a:r>
            <a:endParaRPr b="0" i="0" sz="16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6" name="Google Shape;206;p8"/>
          <p:cNvSpPr/>
          <p:nvPr/>
        </p:nvSpPr>
        <p:spPr>
          <a:xfrm>
            <a:off x="968693" y="6544032"/>
            <a:ext cx="472559" cy="472559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7" name="Google Shape;207;p8"/>
          <p:cNvSpPr/>
          <p:nvPr/>
        </p:nvSpPr>
        <p:spPr>
          <a:xfrm>
            <a:off x="1085731" y="6632019"/>
            <a:ext cx="238363" cy="296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300"/>
              <a:buFont typeface="Unbounded"/>
              <a:buNone/>
            </a:pPr>
            <a:r>
              <a:rPr b="0" i="0" lang="en-US" sz="23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3</a:t>
            </a:r>
            <a:endParaRPr b="0" i="0" sz="23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8" name="Google Shape;208;p8"/>
          <p:cNvSpPr/>
          <p:nvPr/>
        </p:nvSpPr>
        <p:spPr>
          <a:xfrm>
            <a:off x="1651278" y="6544032"/>
            <a:ext cx="3377803" cy="3089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Unbounded"/>
              <a:buNone/>
            </a:pPr>
            <a:r>
              <a:rPr b="0" i="0" lang="en-US" sz="19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Scalability And Growth</a:t>
            </a:r>
            <a:endParaRPr b="0" i="0" sz="19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9" name="Google Shape;209;p8"/>
          <p:cNvSpPr/>
          <p:nvPr/>
        </p:nvSpPr>
        <p:spPr>
          <a:xfrm>
            <a:off x="1651278" y="6978968"/>
            <a:ext cx="5558909" cy="671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650"/>
              <a:buFont typeface="Cabin"/>
              <a:buNone/>
            </a:pPr>
            <a:r>
              <a:rPr b="0" i="0" lang="en-US" sz="16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Designed to scale with growing law firms and manage extensive legal data effortlessly.</a:t>
            </a:r>
            <a:endParaRPr b="0" i="0" sz="16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10" name="Google Shape;210;p8"/>
          <p:cNvSpPr/>
          <p:nvPr/>
        </p:nvSpPr>
        <p:spPr>
          <a:xfrm>
            <a:off x="7420213" y="6544032"/>
            <a:ext cx="472559" cy="472559"/>
          </a:xfrm>
          <a:prstGeom prst="roundRect">
            <a:avLst>
              <a:gd fmla="val 6668" name="adj"/>
            </a:avLst>
          </a:prstGeom>
          <a:solidFill>
            <a:srgbClr val="3047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11" name="Google Shape;211;p8"/>
          <p:cNvSpPr/>
          <p:nvPr/>
        </p:nvSpPr>
        <p:spPr>
          <a:xfrm>
            <a:off x="7537371" y="6632019"/>
            <a:ext cx="238125" cy="296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2300"/>
              <a:buFont typeface="Unbounded"/>
              <a:buNone/>
            </a:pPr>
            <a:r>
              <a:rPr b="0" i="0" lang="en-US" sz="23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4</a:t>
            </a:r>
            <a:endParaRPr b="0" i="0" sz="23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12" name="Google Shape;212;p8"/>
          <p:cNvSpPr/>
          <p:nvPr/>
        </p:nvSpPr>
        <p:spPr>
          <a:xfrm>
            <a:off x="8102798" y="6544032"/>
            <a:ext cx="2471142" cy="3089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900"/>
              <a:buFont typeface="Unbounded"/>
              <a:buNone/>
            </a:pPr>
            <a:r>
              <a:rPr b="0" i="0" lang="en-US" sz="190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Time Efficiency</a:t>
            </a:r>
            <a:endParaRPr b="0" i="0" sz="190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13" name="Google Shape;213;p8"/>
          <p:cNvSpPr/>
          <p:nvPr/>
        </p:nvSpPr>
        <p:spPr>
          <a:xfrm>
            <a:off x="8102798" y="6978968"/>
            <a:ext cx="5558909" cy="671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650"/>
              <a:buFont typeface="Cabin"/>
              <a:buNone/>
            </a:pPr>
            <a:r>
              <a:rPr b="0" i="0" lang="en-US" sz="1650" u="none" cap="none" strike="noStrike">
                <a:solidFill>
                  <a:srgbClr val="CAD6DE"/>
                </a:solidFill>
                <a:latin typeface="Unbounded"/>
                <a:ea typeface="Unbounded"/>
                <a:cs typeface="Unbounded"/>
                <a:sym typeface="Unbounded"/>
              </a:rPr>
              <a:t>Reduces the time spent on legal research, document creation, and case management by over 80%.</a:t>
            </a:r>
            <a:endParaRPr b="0" i="0" sz="1650" u="none" cap="none" strike="noStrike">
              <a:solidFill>
                <a:srgbClr val="00000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pic>
        <p:nvPicPr>
          <p:cNvPr id="214" name="Google Shape;21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399" cy="3548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"/>
          <p:cNvSpPr/>
          <p:nvPr/>
        </p:nvSpPr>
        <p:spPr>
          <a:xfrm>
            <a:off x="109184" y="286620"/>
            <a:ext cx="8516201" cy="9826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50"/>
              <a:buFont typeface="Unbounded"/>
              <a:buNone/>
            </a:pPr>
            <a:r>
              <a:rPr b="0" i="0" lang="en-US" sz="2800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5-Year Financial Projection For Nyay AI LegalTech ( India)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66579" y="0"/>
            <a:ext cx="5663822" cy="82296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22" name="Google Shape;222;p9"/>
          <p:cNvGraphicFramePr/>
          <p:nvPr/>
        </p:nvGraphicFramePr>
        <p:xfrm>
          <a:off x="354844" y="142731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{B7143FAC-9D1D-458D-996A-C428B8E49B69}</a:tableStyleId>
              </a:tblPr>
              <a:tblGrid>
                <a:gridCol w="1910325"/>
                <a:gridCol w="2944475"/>
                <a:gridCol w="3415725"/>
              </a:tblGrid>
              <a:tr h="536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Year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Cases Managed(million per year)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Total Revenue (</a:t>
                      </a:r>
                      <a:r>
                        <a:rPr lang="en-US" sz="2000" u="sng" cap="none" strike="noStrike">
                          <a:solidFill>
                            <a:schemeClr val="lt1"/>
                          </a:solidFill>
                        </a:rPr>
                        <a:t>₹cr 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sng" cap="none" strike="noStrike">
                          <a:solidFill>
                            <a:schemeClr val="lt1"/>
                          </a:solidFill>
                        </a:rPr>
                        <a:t>per year</a:t>
                      </a: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)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rgbClr val="2F5496"/>
                    </a:solidFill>
                  </a:tcPr>
                </a:tc>
              </a:tr>
              <a:tr h="441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2025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1.44</a:t>
                      </a:r>
                      <a:endParaRPr/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72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</a:tr>
              <a:tr h="441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2026</a:t>
                      </a:r>
                      <a:endParaRPr/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2.8</a:t>
                      </a:r>
                      <a:endParaRPr/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144</a:t>
                      </a:r>
                      <a:endParaRPr/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</a:tr>
              <a:tr h="441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2027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4.3</a:t>
                      </a:r>
                      <a:endParaRPr/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216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</a:tr>
              <a:tr h="441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2028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5.7</a:t>
                      </a:r>
                      <a:endParaRPr/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288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</a:tr>
              <a:tr h="441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2029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7.2</a:t>
                      </a:r>
                      <a:endParaRPr/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360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</a:tr>
              <a:tr h="441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2030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8.6</a:t>
                      </a:r>
                      <a:endParaRPr/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solidFill>
                            <a:schemeClr val="lt1"/>
                          </a:solidFill>
                        </a:rPr>
                        <a:t>432</a:t>
                      </a:r>
                      <a:endParaRPr b="0" i="0" sz="2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" marB="0" marR="6350" marL="6350" anchor="ctr"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sp>
        <p:nvSpPr>
          <p:cNvPr id="223" name="Google Shape;223;p9"/>
          <p:cNvSpPr/>
          <p:nvPr/>
        </p:nvSpPr>
        <p:spPr>
          <a:xfrm>
            <a:off x="232012" y="5099040"/>
            <a:ext cx="8639033" cy="28439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50"/>
              <a:buFont typeface="Unbounded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Unbounded"/>
                <a:ea typeface="Unbounded"/>
                <a:cs typeface="Unbounded"/>
                <a:sym typeface="Unbounded"/>
              </a:rPr>
              <a:t>** Projections are considering 1.5 Lakh lawyers across India handling around 8 cases per month</a:t>
            </a:r>
            <a:endParaRPr/>
          </a:p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50"/>
              <a:buFont typeface="Unbounded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Unbounded"/>
                <a:ea typeface="Unbounded"/>
                <a:cs typeface="Unbounded"/>
                <a:sym typeface="Unbounded"/>
              </a:rPr>
              <a:t>**Additional revenue generation through API monetization. Expanding globally, with a focus on the US and UK markets, presents million-dollar opportunities for legal services to capitalize on ***</a:t>
            </a:r>
            <a:endParaRPr b="0" i="0" sz="1600" u="none" cap="none" strike="noStrike">
              <a:solidFill>
                <a:schemeClr val="lt1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2024-09-16T14:18:59Z</dcterms:created>
  <dc:creator>PptxGenJS</dc:creator>
</cp:coreProperties>
</file>